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85" r:id="rId2"/>
    <p:sldId id="392" r:id="rId3"/>
    <p:sldId id="433" r:id="rId4"/>
    <p:sldId id="435" r:id="rId5"/>
    <p:sldId id="439" r:id="rId6"/>
    <p:sldId id="434" r:id="rId7"/>
    <p:sldId id="436" r:id="rId8"/>
    <p:sldId id="437" r:id="rId9"/>
    <p:sldId id="440" r:id="rId10"/>
    <p:sldId id="438" r:id="rId11"/>
    <p:sldId id="441" r:id="rId12"/>
    <p:sldId id="431" r:id="rId13"/>
    <p:sldId id="409" r:id="rId14"/>
    <p:sldId id="416" r:id="rId15"/>
    <p:sldId id="410" r:id="rId16"/>
    <p:sldId id="411" r:id="rId17"/>
    <p:sldId id="417" r:id="rId18"/>
    <p:sldId id="418" r:id="rId19"/>
    <p:sldId id="419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29" r:id="rId28"/>
    <p:sldId id="428" r:id="rId29"/>
    <p:sldId id="432" r:id="rId30"/>
    <p:sldId id="442" r:id="rId31"/>
    <p:sldId id="443" r:id="rId32"/>
    <p:sldId id="444" r:id="rId33"/>
    <p:sldId id="445" r:id="rId34"/>
    <p:sldId id="446" r:id="rId35"/>
    <p:sldId id="447" r:id="rId3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12"/>
    <p:restoredTop sz="94122"/>
  </p:normalViewPr>
  <p:slideViewPr>
    <p:cSldViewPr snapToGrid="0" snapToObjects="1">
      <p:cViewPr>
        <p:scale>
          <a:sx n="81" d="100"/>
          <a:sy n="81" d="100"/>
        </p:scale>
        <p:origin x="102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1A7D94A-3000-0D4B-9E11-48E07F1B99C8}" type="datetimeFigureOut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4C473FE-1385-D045-9994-966B461D7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C10CBF3-5E80-E44D-9F62-F81D0B93836F}" type="datetimeFigureOut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63A3673-2439-144F-9843-9F2B03E026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72DD01-2A38-974C-8420-DAEA3E5A6544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00499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61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8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04986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5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10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9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26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12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7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770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4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40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1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76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0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42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40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3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23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2502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5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4571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5330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80634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82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61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2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0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1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00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18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22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9E57E-A5E1-8C44-9597-065DD7538DF2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9A76E-EA50-F647-9377-AFF6C1617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3F80E-38FF-3E4F-B244-676DDDF5FA6A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7BC41-2D45-3142-9AF3-9DFEFE990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41972-9C54-A24C-B115-610FB7687419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DCFBD-104D-AD47-B273-43594655F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8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D711E-DD8F-4341-AD96-16C374FC668F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3D8C8-2350-7540-BD7D-1D4E8A468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6010A-9B16-104E-8452-222BE126A4A9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310C1-58FB-EB45-99ED-73586884C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1230F-21ED-C04D-A82F-1CEBF9B7AD16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EEF67-430E-B14F-80DF-0BAF87955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8BD45-B1DD-EE4C-9492-98974A0F3446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80028-8597-8E4C-BD6E-B121A90C19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C3B77-48FA-AE48-952D-63DBAA5A265E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B7DD2-0107-7245-B8FF-CC97B43DF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17E34-9062-294E-B11A-AC42DCECF8A6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F9C06-6F91-E94B-ABBE-67EDC0EF6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0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55384-1DD0-B845-96CA-7132C38D3FFB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605BE-F549-004D-BB34-D09E29642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A07AF-908E-A841-B1D3-95242A7C6C8F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A3AB5-38DE-D54D-AF76-A2648F759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F90166-94C4-FB42-8FBD-51472884F4E3}" type="datetime1">
              <a:rPr lang="en-US"/>
              <a:pPr>
                <a:defRPr/>
              </a:pPr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F0EF74-8BC5-B349-927F-B2D567467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all&amp;q=North%20Kore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all&amp;q=North%20Kore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325"/>
            <a:ext cx="12455525" cy="22161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2451100" y="4070350"/>
            <a:ext cx="93440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10: Textual Data and </a:t>
            </a:r>
            <a:r>
              <a:rPr lang="en-US" altLang="x-none" sz="3600" b="1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Github</a:t>
            </a:r>
            <a:endParaRPr lang="en-US" altLang="x-none" sz="3600" b="1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pPr eaLnBrk="1" hangingPunct="1"/>
            <a:endParaRPr lang="en-US" altLang="x-none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</a:t>
            </a:r>
          </a:p>
        </p:txBody>
      </p:sp>
      <p:pic>
        <p:nvPicPr>
          <p:cNvPr id="41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4156075"/>
            <a:ext cx="16446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4CBB4-FEE0-9D46-A273-165EED210CAB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5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1650317" y="3119887"/>
            <a:ext cx="1266305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C9CEF-809C-0F4A-92ED-86BCF2F899F3}"/>
              </a:ext>
            </a:extLst>
          </p:cNvPr>
          <p:cNvSpPr txBox="1"/>
          <p:nvPr/>
        </p:nvSpPr>
        <p:spPr>
          <a:xfrm>
            <a:off x="4332599" y="1604533"/>
            <a:ext cx="2012539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TF-IDF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and Indexing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ED1CD-ED29-4C48-B484-5516E2C69F6D}"/>
              </a:ext>
            </a:extLst>
          </p:cNvPr>
          <p:cNvSpPr txBox="1"/>
          <p:nvPr/>
        </p:nvSpPr>
        <p:spPr>
          <a:xfrm>
            <a:off x="7761115" y="865746"/>
            <a:ext cx="3195920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Search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Engine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2F9A1A-FFA0-8E47-9D71-37A3401F3894}"/>
              </a:ext>
            </a:extLst>
          </p:cNvPr>
          <p:cNvSpPr txBox="1"/>
          <p:nvPr/>
        </p:nvSpPr>
        <p:spPr>
          <a:xfrm>
            <a:off x="4332599" y="3581552"/>
            <a:ext cx="2012539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Topic Modeling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702CF38-05C7-1C41-B76F-D3DFFA88A865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 flipV="1">
            <a:off x="2916622" y="2020032"/>
            <a:ext cx="1415977" cy="13306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45700FE-77A9-264A-A074-2DEA468732E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916622" y="3350720"/>
            <a:ext cx="1415977" cy="646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EE0806-0B14-5A41-ADE9-B94607A81373}"/>
              </a:ext>
            </a:extLst>
          </p:cNvPr>
          <p:cNvSpPr txBox="1"/>
          <p:nvPr/>
        </p:nvSpPr>
        <p:spPr>
          <a:xfrm>
            <a:off x="862040" y="596119"/>
            <a:ext cx="9953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venir Roman" panose="02000503020000020003" pitchFamily="2" charset="0"/>
              </a:rPr>
              <a:t>What can one do with tokens?</a:t>
            </a:r>
            <a:endParaRPr lang="en-US" sz="2000" dirty="0">
              <a:solidFill>
                <a:srgbClr val="00B0F0"/>
              </a:solidFill>
              <a:latin typeface="Avenir Roman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116F65-B089-4C4E-8DE0-D96ED14FDDC3}"/>
              </a:ext>
            </a:extLst>
          </p:cNvPr>
          <p:cNvSpPr txBox="1"/>
          <p:nvPr/>
        </p:nvSpPr>
        <p:spPr>
          <a:xfrm>
            <a:off x="7761114" y="2435530"/>
            <a:ext cx="3195920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Recommendations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Engine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A15F8F1-2F8B-4D45-9635-6709BFC450C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6345138" y="1281245"/>
            <a:ext cx="1415977" cy="7387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6D63EA9-24A3-934B-BB97-742E2AB6B515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>
            <a:off x="6345138" y="2020032"/>
            <a:ext cx="1415976" cy="8309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9791AB-C105-7F46-95DE-4FBCE7E6A9FF}"/>
              </a:ext>
            </a:extLst>
          </p:cNvPr>
          <p:cNvSpPr txBox="1"/>
          <p:nvPr/>
        </p:nvSpPr>
        <p:spPr>
          <a:xfrm>
            <a:off x="4332599" y="5327739"/>
            <a:ext cx="2012539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Sentiment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Analysis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146056B-5AAC-0141-9F91-62E40ADBDC92}"/>
              </a:ext>
            </a:extLst>
          </p:cNvPr>
          <p:cNvCxnSpPr>
            <a:cxnSpLocks/>
            <a:stCxn id="14" idx="3"/>
            <a:endCxn id="41" idx="1"/>
          </p:cNvCxnSpPr>
          <p:nvPr/>
        </p:nvCxnSpPr>
        <p:spPr>
          <a:xfrm>
            <a:off x="2916622" y="3350720"/>
            <a:ext cx="1415977" cy="23925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7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5213324" y="3266582"/>
            <a:ext cx="1266305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ETL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C9CEF-809C-0F4A-92ED-86BCF2F899F3}"/>
              </a:ext>
            </a:extLst>
          </p:cNvPr>
          <p:cNvSpPr txBox="1"/>
          <p:nvPr/>
        </p:nvSpPr>
        <p:spPr>
          <a:xfrm>
            <a:off x="7075799" y="2250919"/>
            <a:ext cx="2012539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TF-IDF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and Indexing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ED1CD-ED29-4C48-B484-5516E2C69F6D}"/>
              </a:ext>
            </a:extLst>
          </p:cNvPr>
          <p:cNvSpPr txBox="1"/>
          <p:nvPr/>
        </p:nvSpPr>
        <p:spPr>
          <a:xfrm>
            <a:off x="9873694" y="1512132"/>
            <a:ext cx="1572072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Search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Engine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2F9A1A-FFA0-8E47-9D71-37A3401F3894}"/>
              </a:ext>
            </a:extLst>
          </p:cNvPr>
          <p:cNvSpPr txBox="1"/>
          <p:nvPr/>
        </p:nvSpPr>
        <p:spPr>
          <a:xfrm>
            <a:off x="7075799" y="3888964"/>
            <a:ext cx="2012539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Topic Modeling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702CF38-05C7-1C41-B76F-D3DFFA88A865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 flipV="1">
            <a:off x="6479629" y="2666418"/>
            <a:ext cx="596170" cy="10156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45700FE-77A9-264A-A074-2DEA468732E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479629" y="3682081"/>
            <a:ext cx="596170" cy="6223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EE0806-0B14-5A41-ADE9-B94607A81373}"/>
              </a:ext>
            </a:extLst>
          </p:cNvPr>
          <p:cNvSpPr txBox="1"/>
          <p:nvPr/>
        </p:nvSpPr>
        <p:spPr>
          <a:xfrm>
            <a:off x="862040" y="596119"/>
            <a:ext cx="9953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venir Roman" panose="02000503020000020003" pitchFamily="2" charset="0"/>
              </a:rPr>
              <a:t>Text data fit into a broader workflow. </a:t>
            </a:r>
            <a:endParaRPr lang="en-US" sz="2000" dirty="0">
              <a:solidFill>
                <a:srgbClr val="00B0F0"/>
              </a:solidFill>
              <a:latin typeface="Avenir Roman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116F65-B089-4C4E-8DE0-D96ED14FDDC3}"/>
              </a:ext>
            </a:extLst>
          </p:cNvPr>
          <p:cNvSpPr txBox="1"/>
          <p:nvPr/>
        </p:nvSpPr>
        <p:spPr>
          <a:xfrm>
            <a:off x="9873693" y="3081916"/>
            <a:ext cx="1572072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Rec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Engine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A15F8F1-2F8B-4D45-9635-6709BFC450C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9088338" y="1927631"/>
            <a:ext cx="785356" cy="7387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6D63EA9-24A3-934B-BB97-742E2AB6B515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>
            <a:off x="9088338" y="2666418"/>
            <a:ext cx="785355" cy="8309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0DA9CC-EE9B-C841-A34F-4720E8B356DE}"/>
              </a:ext>
            </a:extLst>
          </p:cNvPr>
          <p:cNvSpPr txBox="1"/>
          <p:nvPr/>
        </p:nvSpPr>
        <p:spPr>
          <a:xfrm>
            <a:off x="3573902" y="3266581"/>
            <a:ext cx="1266305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Text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766015-2C36-F04D-96BC-9E6A40AE2FAC}"/>
              </a:ext>
            </a:extLst>
          </p:cNvPr>
          <p:cNvCxnSpPr>
            <a:stCxn id="24" idx="3"/>
            <a:endCxn id="14" idx="1"/>
          </p:cNvCxnSpPr>
          <p:nvPr/>
        </p:nvCxnSpPr>
        <p:spPr>
          <a:xfrm>
            <a:off x="4840207" y="3682080"/>
            <a:ext cx="3731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429420-F6F2-A749-9D0D-DE1A1335D654}"/>
              </a:ext>
            </a:extLst>
          </p:cNvPr>
          <p:cNvSpPr txBox="1"/>
          <p:nvPr/>
        </p:nvSpPr>
        <p:spPr>
          <a:xfrm>
            <a:off x="955071" y="2250918"/>
            <a:ext cx="1791629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Websites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(HTML)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573B09-8ACF-7F46-AEAD-FB4B126E4EBE}"/>
              </a:ext>
            </a:extLst>
          </p:cNvPr>
          <p:cNvSpPr txBox="1"/>
          <p:nvPr/>
        </p:nvSpPr>
        <p:spPr>
          <a:xfrm>
            <a:off x="946508" y="4304463"/>
            <a:ext cx="1800192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Text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docs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EB380A83-8724-2D40-BAB3-D1DFA6901A36}"/>
              </a:ext>
            </a:extLst>
          </p:cNvPr>
          <p:cNvCxnSpPr>
            <a:cxnSpLocks/>
            <a:stCxn id="29" idx="3"/>
            <a:endCxn id="24" idx="1"/>
          </p:cNvCxnSpPr>
          <p:nvPr/>
        </p:nvCxnSpPr>
        <p:spPr>
          <a:xfrm>
            <a:off x="2746700" y="2666417"/>
            <a:ext cx="827202" cy="10156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BEEE374-F4CD-5142-B9B6-201BD9B25697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 flipV="1">
            <a:off x="2746700" y="3682080"/>
            <a:ext cx="827202" cy="10378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A1E0B9-8528-564B-95CE-E78B0800AB53}"/>
              </a:ext>
            </a:extLst>
          </p:cNvPr>
          <p:cNvSpPr txBox="1"/>
          <p:nvPr/>
        </p:nvSpPr>
        <p:spPr>
          <a:xfrm>
            <a:off x="7075799" y="5527009"/>
            <a:ext cx="2012539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Sentiment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Analysis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B817039-6B71-1847-BB3F-4FF207E27F53}"/>
              </a:ext>
            </a:extLst>
          </p:cNvPr>
          <p:cNvCxnSpPr>
            <a:cxnSpLocks/>
            <a:stCxn id="14" idx="3"/>
            <a:endCxn id="43" idx="1"/>
          </p:cNvCxnSpPr>
          <p:nvPr/>
        </p:nvCxnSpPr>
        <p:spPr>
          <a:xfrm>
            <a:off x="6479629" y="3682081"/>
            <a:ext cx="596170" cy="22604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2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Text Data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</a:rPr>
              <a:t>Anatomy of a webpage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</a:rPr>
              <a:t> – Scrape a web 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</a:rPr>
              <a:t> – Sentiment Analysis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 – Topic Models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Github</a:t>
            </a:r>
            <a:endParaRPr lang="en-US" sz="3600" dirty="0">
              <a:solidFill>
                <a:schemeClr val="bg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493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637" y="1765245"/>
            <a:ext cx="11266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[]</a:t>
            </a:r>
            <a:endParaRPr lang="en-US" sz="24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40808"/>
            <a:ext cx="742152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 we see in the browser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074"/>
            <a:ext cx="121920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3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637" y="1765245"/>
            <a:ext cx="11266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[]</a:t>
            </a:r>
            <a:endParaRPr lang="en-US" sz="24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496"/>
            <a:ext cx="12192000" cy="6305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40808"/>
            <a:ext cx="742152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 the browser sees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4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637" y="1765245"/>
            <a:ext cx="11266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[]</a:t>
            </a:r>
            <a:endParaRPr lang="en-US" sz="24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496"/>
            <a:ext cx="12192000" cy="6305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40808"/>
            <a:ext cx="742152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 the browser sees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7602" y="3505276"/>
            <a:ext cx="9425867" cy="167398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Avenir Book" charset="0"/>
                <a:ea typeface="Avenir Book" charset="0"/>
                <a:cs typeface="Avenir Book" charset="0"/>
              </a:rPr>
              <a:t>Most websites use </a:t>
            </a:r>
          </a:p>
          <a:p>
            <a:pPr algn="ctr"/>
            <a:r>
              <a:rPr lang="en-US" sz="3600" i="1" dirty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Hypertext Markup Language (HTML) </a:t>
            </a:r>
          </a:p>
          <a:p>
            <a:pPr algn="ctr"/>
            <a:r>
              <a:rPr lang="en-US" sz="2800" i="1" dirty="0">
                <a:latin typeface="Avenir Book" charset="0"/>
                <a:ea typeface="Avenir Book" charset="0"/>
                <a:cs typeface="Avenir Book" charset="0"/>
              </a:rPr>
              <a:t>to codify the structure and contents of a web page.</a:t>
            </a:r>
          </a:p>
        </p:txBody>
      </p:sp>
    </p:spTree>
    <p:extLst>
      <p:ext uri="{BB962C8B-B14F-4D97-AF65-F5344CB8AC3E}">
        <p14:creationId xmlns:p14="http://schemas.microsoft.com/office/powerpoint/2010/main" val="126592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950" y="2353527"/>
            <a:ext cx="6018066" cy="26161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&lt;html&gt;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&lt;body&gt;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  &lt;h1&gt; Hello World!&lt;/h1&gt;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&lt;/body&gt;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&lt;/html&gt;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641661" y="622902"/>
            <a:ext cx="540122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HTML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573" r="2593" b="5324"/>
          <a:stretch/>
        </p:blipFill>
        <p:spPr>
          <a:xfrm>
            <a:off x="6816436" y="2161309"/>
            <a:ext cx="5015631" cy="3262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Down Arrow 7"/>
          <p:cNvSpPr/>
          <p:nvPr/>
        </p:nvSpPr>
        <p:spPr>
          <a:xfrm rot="16200000">
            <a:off x="5965347" y="3369664"/>
            <a:ext cx="829339" cy="1413164"/>
          </a:xfrm>
          <a:prstGeom prst="down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0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950" y="2353527"/>
            <a:ext cx="6018066" cy="26161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&lt;html&gt;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&lt;body&gt;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  &lt;h1&gt; Hello World!&lt;/h1&gt;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&lt;/body&gt;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&lt;/html&gt;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0016" y="1673123"/>
            <a:ext cx="5404888" cy="39703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text in &lt;&gt; are “tags”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Each tag represents a type of content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&lt;html&gt; = root element of structure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&lt;body&gt; = contains visible content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&lt;h1&gt; = large heading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641661" y="622902"/>
            <a:ext cx="540122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HTML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94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8953" y="1819934"/>
            <a:ext cx="8638191" cy="1508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32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&lt;h1&gt; Hello World!&lt;/h1&gt;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641661" y="622902"/>
            <a:ext cx="540122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HTML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10562" y="4051908"/>
            <a:ext cx="5404888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&lt;tags&gt; tend to come in pairs to indicate where the element starts and ends.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322618" y="2909455"/>
            <a:ext cx="249382" cy="9077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084127" y="2782244"/>
            <a:ext cx="426143" cy="1034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04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950" y="1528989"/>
            <a:ext cx="513155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&lt;!DOCTYPE html&gt;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&lt;/html&gt;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-641661" y="622902"/>
            <a:ext cx="540122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HTML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350" y="1931194"/>
            <a:ext cx="472266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&lt;head&gt;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&lt;style&gt; &lt;/style&gt;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&lt;title&gt; Site Name &lt;/title&gt;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&lt;/head&gt;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6394" y="3391279"/>
            <a:ext cx="472266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&lt;body&gt;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&lt;h1&gt; Large heading &lt;/h1&gt;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	&lt;h2&gt; Smaller heading &lt;/h2&gt;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&lt;p&gt; A text paragraph. &lt;/p&gt;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&lt;/body&gt;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t="2890" r="2974" b="3767"/>
          <a:stretch/>
        </p:blipFill>
        <p:spPr>
          <a:xfrm>
            <a:off x="5860588" y="1528989"/>
            <a:ext cx="5977512" cy="40517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096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Text Data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Anatomy of a webpage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 – Scrape a web 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 – Sentiment Analysis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 – Topic Models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Github</a:t>
            </a:r>
            <a:endParaRPr lang="en-US" sz="3600" dirty="0">
              <a:solidFill>
                <a:schemeClr val="bg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5356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71255" y="2876133"/>
            <a:ext cx="1663131" cy="26776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Text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&lt;h1&gt;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&lt;h2&gt;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&lt;h3&gt;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&lt;h4&gt;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&lt;h5&gt;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&lt;p&gt;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641661" y="622902"/>
            <a:ext cx="540122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HTML: Tags Galore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71255" y="1508890"/>
            <a:ext cx="2542693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Sections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&lt;div&gt;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&lt;section&gt;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4537" y="3204578"/>
            <a:ext cx="1557289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Breaks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hr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br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54537" y="1548252"/>
            <a:ext cx="2007178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Basics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&lt;body&gt;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&lt;html&gt;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&lt;title&gt;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69788" y="1500276"/>
            <a:ext cx="2007178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Images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img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&lt;picture&gt;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&lt;canvas&gt;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69788" y="3330611"/>
            <a:ext cx="2007178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Frames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&lt;iframe&gt;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54537" y="4533901"/>
            <a:ext cx="1557289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Links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&lt;a&gt;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nav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69788" y="4286072"/>
            <a:ext cx="2007178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Lists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ul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ol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&lt;li&gt;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88808" y="1470205"/>
            <a:ext cx="2007178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Tables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&lt;table&gt;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&lt;td&gt;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th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tr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77869" y="5024873"/>
            <a:ext cx="2449876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Programming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&lt;script&gt;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77869" y="3572496"/>
            <a:ext cx="2007178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Styles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&lt;style&gt;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&lt;head&gt;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275499" y="1737587"/>
            <a:ext cx="2590919" cy="3539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19050" marR="0" lvl="0" indent="-190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There are many types of tags that can be creatively strung together to structure </a:t>
            </a:r>
            <a:r>
              <a:rPr lang="en-US" sz="2800">
                <a:latin typeface="Avenir Book" charset="0"/>
                <a:ea typeface="Avenir Book" charset="0"/>
                <a:cs typeface="Avenir Book" charset="0"/>
              </a:rPr>
              <a:t>of webpage. 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9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641661" y="622902"/>
            <a:ext cx="540122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HTML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t="2890" r="2974" b="3767"/>
          <a:stretch/>
        </p:blipFill>
        <p:spPr>
          <a:xfrm>
            <a:off x="5860588" y="1528989"/>
            <a:ext cx="5977512" cy="40517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690666" y="2869913"/>
            <a:ext cx="3068902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19050" marR="0" lvl="0" indent="-190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But how about the styles? </a:t>
            </a:r>
          </a:p>
          <a:p>
            <a:pPr marL="19050" marR="0" lvl="0" indent="-190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(who wants a website from the 90’s?)</a:t>
            </a:r>
          </a:p>
        </p:txBody>
      </p:sp>
    </p:spTree>
    <p:extLst>
      <p:ext uri="{BB962C8B-B14F-4D97-AF65-F5344CB8AC3E}">
        <p14:creationId xmlns:p14="http://schemas.microsoft.com/office/powerpoint/2010/main" val="887945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637" y="1765245"/>
            <a:ext cx="11266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[]</a:t>
            </a:r>
            <a:endParaRPr lang="en-US" sz="24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496"/>
            <a:ext cx="12192000" cy="6305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40808"/>
            <a:ext cx="742152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 the browser sees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7602" y="3505276"/>
            <a:ext cx="9425867" cy="167398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Avenir Book" charset="0"/>
                <a:ea typeface="Avenir Book" charset="0"/>
                <a:cs typeface="Avenir Book" charset="0"/>
              </a:rPr>
              <a:t>Most websites use </a:t>
            </a:r>
          </a:p>
          <a:p>
            <a:pPr algn="ctr"/>
            <a:r>
              <a:rPr lang="en-US" sz="3600" i="1" dirty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Cascading Style Sheets (CSS)</a:t>
            </a:r>
          </a:p>
          <a:p>
            <a:pPr algn="ctr"/>
            <a:r>
              <a:rPr lang="en-US" sz="2800" i="1" dirty="0">
                <a:latin typeface="Avenir Book" charset="0"/>
                <a:ea typeface="Avenir Book" charset="0"/>
                <a:cs typeface="Avenir Book" charset="0"/>
              </a:rPr>
              <a:t>to format the HTML.</a:t>
            </a:r>
          </a:p>
        </p:txBody>
      </p:sp>
    </p:spTree>
    <p:extLst>
      <p:ext uri="{BB962C8B-B14F-4D97-AF65-F5344CB8AC3E}">
        <p14:creationId xmlns:p14="http://schemas.microsoft.com/office/powerpoint/2010/main" val="821799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950" y="1528989"/>
            <a:ext cx="513155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&lt;!DOCTYPE html&gt;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&lt;/html&gt;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-641661" y="622902"/>
            <a:ext cx="540122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HTML + CSS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394" y="1931195"/>
            <a:ext cx="472266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&lt;head&gt;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&lt;style&gt; 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h1{ 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   color: red;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}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&lt;/style&gt;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&lt;title&gt; Site Name &lt;/title&gt;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&lt;/head&gt;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6394" y="4284898"/>
            <a:ext cx="4722668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&lt;body&gt;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&lt;h1&gt; Large heading &lt;/h1&gt;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	&lt;h2&gt; Smaller heading &lt;/h2&gt;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&lt;p&gt; A text paragraph. &lt;/p&gt;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&lt;/body&gt;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" t="5644" r="3700" b="4692"/>
          <a:stretch/>
        </p:blipFill>
        <p:spPr>
          <a:xfrm>
            <a:off x="6245052" y="2161308"/>
            <a:ext cx="5423882" cy="36009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371600" y="2493819"/>
            <a:ext cx="2389910" cy="893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00114" y="762216"/>
            <a:ext cx="5468820" cy="8936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CSS can be included in the &lt;style&gt; tag to format  all &lt;h1&gt; tags as red.</a:t>
            </a:r>
          </a:p>
        </p:txBody>
      </p:sp>
      <p:cxnSp>
        <p:nvCxnSpPr>
          <p:cNvPr id="9" name="Straight Arrow Connector 8"/>
          <p:cNvCxnSpPr>
            <a:endCxn id="5" idx="3"/>
          </p:cNvCxnSpPr>
          <p:nvPr/>
        </p:nvCxnSpPr>
        <p:spPr>
          <a:xfrm flipH="1">
            <a:off x="3761510" y="1330788"/>
            <a:ext cx="2483542" cy="160984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759568" y="1330788"/>
            <a:ext cx="1539144" cy="341420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 rot="16200000">
            <a:off x="5580975" y="3176896"/>
            <a:ext cx="829339" cy="1413164"/>
          </a:xfrm>
          <a:prstGeom prst="down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41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950" y="1528989"/>
            <a:ext cx="5784504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&lt;!DOCTYPE html&gt;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&lt;/html&gt;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-641661" y="622902"/>
            <a:ext cx="540122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HTML + CSS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394" y="1931195"/>
            <a:ext cx="532358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&lt;head&gt;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&lt;style&gt; 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.col1{ 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   color: red;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}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&lt;/style&gt;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&lt;title&gt; Site Name &lt;/title&gt;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&lt;/head&gt;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6394" y="4284898"/>
            <a:ext cx="5323588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&lt;body&gt;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&lt;h1 Large heading &lt;/h1&gt;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	&lt;h2 class="col1"&gt; Smaller &lt;/h2&gt;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&lt;p&gt; A text paragraph. &lt;/p&gt;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&lt;/body&gt;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2493819"/>
            <a:ext cx="2389910" cy="893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00114" y="762216"/>
            <a:ext cx="5468820" cy="8936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CSS can be used to define a ”class” of formats that can be applied anywhere the class is referenced.</a:t>
            </a:r>
          </a:p>
        </p:txBody>
      </p:sp>
      <p:cxnSp>
        <p:nvCxnSpPr>
          <p:cNvPr id="9" name="Straight Arrow Connector 8"/>
          <p:cNvCxnSpPr>
            <a:endCxn id="5" idx="3"/>
          </p:cNvCxnSpPr>
          <p:nvPr/>
        </p:nvCxnSpPr>
        <p:spPr>
          <a:xfrm flipH="1">
            <a:off x="3761510" y="1330788"/>
            <a:ext cx="2483542" cy="160984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241964" y="1330788"/>
            <a:ext cx="3056748" cy="359450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2432" r="3921" b="5574"/>
          <a:stretch/>
        </p:blipFill>
        <p:spPr>
          <a:xfrm>
            <a:off x="6478742" y="2195848"/>
            <a:ext cx="5327116" cy="35663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Down Arrow 15"/>
          <p:cNvSpPr/>
          <p:nvPr/>
        </p:nvSpPr>
        <p:spPr>
          <a:xfrm rot="16200000">
            <a:off x="5580975" y="3176896"/>
            <a:ext cx="829339" cy="1413164"/>
          </a:xfrm>
          <a:prstGeom prst="down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31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950" y="1528989"/>
            <a:ext cx="5784504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&lt;!DOCTYPE html&gt;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&lt;/html&gt;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-641661" y="345359"/>
            <a:ext cx="540122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HTML + CSS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394" y="1931195"/>
            <a:ext cx="5323588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&lt;head&gt;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 &lt;link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="stylesheet"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href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='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css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custom.css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='stylesheet' type='text/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css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'&gt; 	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&lt;title&gt; Site Name &lt;/title&gt;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&lt;/head&gt;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6394" y="4284898"/>
            <a:ext cx="5323588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&lt;body&gt;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&lt;h1 Large heading &lt;/h1&gt;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	&lt;h2 class="col1"&gt; Smaller &lt;/h2&gt;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&lt;p&gt; A text paragraph. &lt;/p&gt;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&lt;/body&gt;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12354" y="482767"/>
            <a:ext cx="4385167" cy="8936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CSS can be called into the HTML file from a .</a:t>
            </a:r>
            <a:r>
              <a:rPr lang="en-US" sz="2000" dirty="0" err="1">
                <a:latin typeface="Avenir Book" charset="0"/>
                <a:ea typeface="Avenir Book" charset="0"/>
                <a:cs typeface="Avenir Book" charset="0"/>
              </a:rPr>
              <a:t>css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file </a:t>
            </a:r>
          </a:p>
        </p:txBody>
      </p:sp>
      <p:cxnSp>
        <p:nvCxnSpPr>
          <p:cNvPr id="9" name="Straight Arrow Connector 8"/>
          <p:cNvCxnSpPr>
            <a:stCxn id="18" idx="1"/>
          </p:cNvCxnSpPr>
          <p:nvPr/>
        </p:nvCxnSpPr>
        <p:spPr>
          <a:xfrm flipH="1">
            <a:off x="4638432" y="2445528"/>
            <a:ext cx="1812022" cy="33827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71600" y="2205318"/>
            <a:ext cx="3289370" cy="1182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8290" y="928814"/>
            <a:ext cx="5468820" cy="893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index.html</a:t>
            </a:r>
            <a:endParaRPr lang="en-US" sz="20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50454" y="1983863"/>
            <a:ext cx="368414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.col1{ 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   color: red;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70720" y="1528988"/>
            <a:ext cx="4127012" cy="715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custom.css</a:t>
            </a:r>
            <a:endParaRPr lang="en-US" sz="20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0" name="Straight Arrow Connector 19"/>
          <p:cNvCxnSpPr>
            <a:stCxn id="16" idx="2"/>
          </p:cNvCxnSpPr>
          <p:nvPr/>
        </p:nvCxnSpPr>
        <p:spPr>
          <a:xfrm>
            <a:off x="3016285" y="3387437"/>
            <a:ext cx="211903" cy="156013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2432" r="3921" b="5574"/>
          <a:stretch/>
        </p:blipFill>
        <p:spPr>
          <a:xfrm>
            <a:off x="7315305" y="3362068"/>
            <a:ext cx="3617758" cy="24220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3" name="Down Arrow 22"/>
          <p:cNvSpPr/>
          <p:nvPr/>
        </p:nvSpPr>
        <p:spPr>
          <a:xfrm rot="16200000">
            <a:off x="6263558" y="3902310"/>
            <a:ext cx="829339" cy="1413164"/>
          </a:xfrm>
          <a:prstGeom prst="down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4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637" y="1765245"/>
            <a:ext cx="11266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[]</a:t>
            </a:r>
            <a:endParaRPr lang="en-US" sz="24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496"/>
            <a:ext cx="12192000" cy="63055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40808"/>
            <a:ext cx="3867150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short aside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7602" y="3505276"/>
            <a:ext cx="9425867" cy="167398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Avenir Book" charset="0"/>
                <a:ea typeface="Avenir Book" charset="0"/>
                <a:cs typeface="Avenir Book" charset="0"/>
              </a:rPr>
              <a:t>Most websites use </a:t>
            </a:r>
          </a:p>
          <a:p>
            <a:pPr algn="ctr"/>
            <a:r>
              <a:rPr lang="en-US" sz="3600" i="1" dirty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JavaScript (JS)</a:t>
            </a:r>
          </a:p>
          <a:p>
            <a:pPr algn="ctr"/>
            <a:r>
              <a:rPr lang="en-US" sz="2800" i="1" dirty="0">
                <a:latin typeface="Avenir Book" charset="0"/>
                <a:ea typeface="Avenir Book" charset="0"/>
                <a:cs typeface="Avenir Book" charset="0"/>
              </a:rPr>
              <a:t>to add interactivity and data handling capabilities.</a:t>
            </a:r>
          </a:p>
        </p:txBody>
      </p:sp>
    </p:spTree>
    <p:extLst>
      <p:ext uri="{BB962C8B-B14F-4D97-AF65-F5344CB8AC3E}">
        <p14:creationId xmlns:p14="http://schemas.microsoft.com/office/powerpoint/2010/main" val="749033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0432" y="0"/>
            <a:ext cx="7859676" cy="1673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There are many libraries built on JavaScript (JS) including: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06" y="2054035"/>
            <a:ext cx="4169755" cy="237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95" y="4428935"/>
            <a:ext cx="3829050" cy="1564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170" y="2426953"/>
            <a:ext cx="3162300" cy="1629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870" y="3878203"/>
            <a:ext cx="3543300" cy="1447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240808"/>
            <a:ext cx="3867150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short aside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24267" y="679940"/>
            <a:ext cx="7859676" cy="1673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(Not covered in this course)</a:t>
            </a:r>
          </a:p>
        </p:txBody>
      </p:sp>
    </p:spTree>
    <p:extLst>
      <p:ext uri="{BB962C8B-B14F-4D97-AF65-F5344CB8AC3E}">
        <p14:creationId xmlns:p14="http://schemas.microsoft.com/office/powerpoint/2010/main" val="393938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HTML/CSS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950" y="1528989"/>
            <a:ext cx="513155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&lt;!DOCTYPE html&gt;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&lt;/html&gt;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-641661" y="622902"/>
            <a:ext cx="540122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HTML + CSS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394" y="1931195"/>
            <a:ext cx="472266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&lt;head&gt;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&lt;style&gt; 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h1{ 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   color: red;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}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&lt;/style&gt;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&lt;title&gt; Site Name &lt;/title&gt;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&lt;/head&gt;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6394" y="4284898"/>
            <a:ext cx="4722668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anchor="t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&lt;body&gt;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&lt;h1&gt; Large heading &lt;/h1&gt;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	&lt;h2&gt; Smaller heading &lt;/h2&gt;</a:t>
            </a:r>
          </a:p>
          <a:p>
            <a:pPr marL="742950" indent="-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&lt;p&gt; A text paragraph. &lt;/p&gt;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&lt;/body&gt;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" t="5644" r="3700" b="4692"/>
          <a:stretch/>
        </p:blipFill>
        <p:spPr>
          <a:xfrm>
            <a:off x="6245052" y="2161308"/>
            <a:ext cx="5423882" cy="36009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371600" y="2493819"/>
            <a:ext cx="2389910" cy="893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00114" y="762216"/>
            <a:ext cx="5468820" cy="8936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CSS can be included in the &lt;style&gt; tag to format  all &lt;h1&gt; tags as red.</a:t>
            </a:r>
          </a:p>
        </p:txBody>
      </p:sp>
    </p:spTree>
    <p:extLst>
      <p:ext uri="{BB962C8B-B14F-4D97-AF65-F5344CB8AC3E}">
        <p14:creationId xmlns:p14="http://schemas.microsoft.com/office/powerpoint/2010/main" val="681069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Text Data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Anatomy of a webpage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Codealong</a:t>
            </a: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 – Scrape a web 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 – Sentiment Analysis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 – Topic Models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Github</a:t>
            </a:r>
            <a:endParaRPr lang="en-US" sz="3600" dirty="0">
              <a:solidFill>
                <a:schemeClr val="bg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985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9637" y="1765245"/>
            <a:ext cx="11266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[]</a:t>
            </a:r>
            <a:endParaRPr lang="en-US" sz="24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0404487-0E8B-9F47-B991-7D750B4F5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7626"/>
            <a:ext cx="12192000" cy="57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27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Text Data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Anatomy of a webpage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</a:rPr>
              <a:t> – Scrape a web 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tx2"/>
                </a:solidFill>
                <a:latin typeface="Avenir Book" charset="0"/>
              </a:rPr>
              <a:t>Codealong</a:t>
            </a:r>
            <a:r>
              <a:rPr lang="en-US" sz="3600" dirty="0">
                <a:solidFill>
                  <a:schemeClr val="tx2"/>
                </a:solidFill>
                <a:latin typeface="Avenir Book" charset="0"/>
              </a:rPr>
              <a:t> – Sentiment Analysis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 – Topic Models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Github</a:t>
            </a:r>
            <a:endParaRPr lang="en-US" sz="3600" dirty="0">
              <a:solidFill>
                <a:schemeClr val="bg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315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Text Data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Anatomy of a webpage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</a:rPr>
              <a:t> – Scrape a web 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 – Sentiment Analysis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tx2"/>
                </a:solidFill>
                <a:latin typeface="Avenir Book" charset="0"/>
              </a:rPr>
              <a:t>Codealong</a:t>
            </a:r>
            <a:r>
              <a:rPr lang="en-US" sz="3600" dirty="0">
                <a:solidFill>
                  <a:schemeClr val="tx2"/>
                </a:solidFill>
                <a:latin typeface="Avenir Book" charset="0"/>
              </a:rPr>
              <a:t> – Topic Models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Github</a:t>
            </a:r>
            <a:endParaRPr lang="en-US" sz="3600" dirty="0">
              <a:solidFill>
                <a:schemeClr val="bg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0089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Text Data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Anatomy of a webpage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</a:rPr>
              <a:t> – Scrape a web page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 – Sentiment Analysis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bg2"/>
                </a:solidFill>
                <a:latin typeface="Avenir Book" charset="0"/>
              </a:rPr>
              <a:t>Codealong</a:t>
            </a:r>
            <a:r>
              <a:rPr lang="en-US" sz="3600" dirty="0">
                <a:solidFill>
                  <a:schemeClr val="bg2"/>
                </a:solidFill>
                <a:latin typeface="Avenir Book" charset="0"/>
              </a:rPr>
              <a:t> – Topic Models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err="1">
                <a:solidFill>
                  <a:schemeClr val="tx2"/>
                </a:solidFill>
                <a:latin typeface="Avenir Book" charset="0"/>
              </a:rPr>
              <a:t>Github</a:t>
            </a:r>
            <a:endParaRPr lang="en-US" sz="3600" dirty="0">
              <a:solidFill>
                <a:schemeClr val="tx2"/>
              </a:solidFill>
              <a:latin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0205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2808380" y="2534679"/>
            <a:ext cx="5701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venir Roman" panose="02000503020000020003" pitchFamily="2" charset="0"/>
              </a:rPr>
              <a:t>What is </a:t>
            </a:r>
            <a:r>
              <a:rPr lang="en-US" sz="2800" b="1" dirty="0" err="1">
                <a:solidFill>
                  <a:srgbClr val="00B0F0"/>
                </a:solidFill>
                <a:latin typeface="Avenir Roman" panose="02000503020000020003" pitchFamily="2" charset="0"/>
              </a:rPr>
              <a:t>Github</a:t>
            </a:r>
            <a:r>
              <a:rPr lang="en-US" sz="2800" b="1" dirty="0">
                <a:solidFill>
                  <a:srgbClr val="00B0F0"/>
                </a:solidFill>
                <a:latin typeface="Avenir Roman" panose="02000503020000020003" pitchFamily="2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91ED6-79BA-5740-A666-335D878B8FB3}"/>
              </a:ext>
            </a:extLst>
          </p:cNvPr>
          <p:cNvSpPr txBox="1"/>
          <p:nvPr/>
        </p:nvSpPr>
        <p:spPr>
          <a:xfrm>
            <a:off x="3449511" y="3270403"/>
            <a:ext cx="57018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Avenir Roman" panose="02000503020000020003" pitchFamily="2" charset="0"/>
              </a:rPr>
              <a:t>A place to store, manage and collaborate on versions of a programming project.</a:t>
            </a:r>
          </a:p>
          <a:p>
            <a:endParaRPr lang="en-US" sz="2800" dirty="0">
              <a:solidFill>
                <a:srgbClr val="00B0F0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87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2808380" y="2534679"/>
            <a:ext cx="5701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venir Roman" panose="02000503020000020003" pitchFamily="2" charset="0"/>
              </a:rPr>
              <a:t>Key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91ED6-79BA-5740-A666-335D878B8FB3}"/>
              </a:ext>
            </a:extLst>
          </p:cNvPr>
          <p:cNvSpPr txBox="1"/>
          <p:nvPr/>
        </p:nvSpPr>
        <p:spPr>
          <a:xfrm>
            <a:off x="3449511" y="3270403"/>
            <a:ext cx="5701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B0F0"/>
                </a:solidFill>
                <a:latin typeface="Avenir Roman" panose="02000503020000020003" pitchFamily="2" charset="0"/>
              </a:rPr>
              <a:t>Github</a:t>
            </a:r>
            <a:r>
              <a:rPr lang="en-US" sz="2800" dirty="0">
                <a:solidFill>
                  <a:srgbClr val="00B0F0"/>
                </a:solidFill>
                <a:latin typeface="Avenir Roman" panose="02000503020000020003" pitchFamily="2" charset="0"/>
              </a:rPr>
              <a:t>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Avenir Roman" panose="02000503020000020003" pitchFamily="2" charset="0"/>
              </a:rPr>
              <a:t>Web GUI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Avenir Roman" panose="02000503020000020003" pitchFamily="2" charset="0"/>
              </a:rPr>
              <a:t>Desktop GUI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Avenir Roman" panose="02000503020000020003" pitchFamily="2" charset="0"/>
              </a:rPr>
              <a:t>Command-line </a:t>
            </a:r>
            <a:r>
              <a:rPr lang="en-US" sz="2800" dirty="0" err="1">
                <a:solidFill>
                  <a:srgbClr val="00B0F0"/>
                </a:solidFill>
                <a:latin typeface="Avenir Roman" panose="02000503020000020003" pitchFamily="2" charset="0"/>
              </a:rPr>
              <a:t>git</a:t>
            </a:r>
            <a:endParaRPr lang="en-US" sz="2800" dirty="0">
              <a:solidFill>
                <a:srgbClr val="00B0F0"/>
              </a:solidFill>
              <a:latin typeface="Avenir Roman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F0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33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2808380" y="2534679"/>
            <a:ext cx="5701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venir Roman" panose="02000503020000020003" pitchFamily="2" charset="0"/>
              </a:rPr>
              <a:t>Key concepts (today)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91ED6-79BA-5740-A666-335D878B8FB3}"/>
              </a:ext>
            </a:extLst>
          </p:cNvPr>
          <p:cNvSpPr txBox="1"/>
          <p:nvPr/>
        </p:nvSpPr>
        <p:spPr>
          <a:xfrm>
            <a:off x="3449511" y="3270403"/>
            <a:ext cx="5701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B0F0"/>
                </a:solidFill>
                <a:latin typeface="Avenir Roman" panose="02000503020000020003" pitchFamily="2" charset="0"/>
              </a:rPr>
              <a:t>Github</a:t>
            </a:r>
            <a:r>
              <a:rPr lang="en-US" sz="2800" dirty="0">
                <a:solidFill>
                  <a:srgbClr val="00B0F0"/>
                </a:solidFill>
                <a:latin typeface="Avenir Roman" panose="02000503020000020003" pitchFamily="2" charset="0"/>
              </a:rPr>
              <a:t>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Avenir Roman" panose="02000503020000020003" pitchFamily="2" charset="0"/>
              </a:rPr>
              <a:t>Web GUI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Avenir Roman" panose="02000503020000020003" pitchFamily="2" charset="0"/>
              </a:rPr>
              <a:t>Desktop GUI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Avenir Roman" panose="02000503020000020003" pitchFamily="2" charset="0"/>
              </a:rPr>
              <a:t>Command-line </a:t>
            </a:r>
            <a:r>
              <a:rPr lang="en-US" sz="2800" dirty="0" err="1">
                <a:solidFill>
                  <a:srgbClr val="00B0F0"/>
                </a:solidFill>
                <a:latin typeface="Avenir Roman" panose="02000503020000020003" pitchFamily="2" charset="0"/>
              </a:rPr>
              <a:t>git</a:t>
            </a:r>
            <a:endParaRPr lang="en-US" sz="2800" dirty="0">
              <a:solidFill>
                <a:srgbClr val="00B0F0"/>
              </a:solidFill>
              <a:latin typeface="Avenir Roman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F0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75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9637" y="1765245"/>
            <a:ext cx="11266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[]</a:t>
            </a:r>
            <a:endParaRPr lang="en-US" sz="24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0404487-0E8B-9F47-B991-7D750B4F5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7626"/>
            <a:ext cx="12192000" cy="57861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4E2645-CDA1-424E-8A5E-DAC102BD29D6}"/>
              </a:ext>
            </a:extLst>
          </p:cNvPr>
          <p:cNvSpPr/>
          <p:nvPr/>
        </p:nvSpPr>
        <p:spPr>
          <a:xfrm>
            <a:off x="739637" y="1260389"/>
            <a:ext cx="2893249" cy="7908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6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2808380" y="2534679"/>
            <a:ext cx="5701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venir Roman" panose="02000503020000020003" pitchFamily="2" charset="0"/>
              </a:rPr>
              <a:t>Given billions of queries, how are these trending indexes produced?</a:t>
            </a:r>
          </a:p>
        </p:txBody>
      </p:sp>
    </p:spTree>
    <p:extLst>
      <p:ext uri="{BB962C8B-B14F-4D97-AF65-F5344CB8AC3E}">
        <p14:creationId xmlns:p14="http://schemas.microsoft.com/office/powerpoint/2010/main" val="308671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20230" y="3158574"/>
            <a:ext cx="112668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32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33D8D4-1A27-A344-86E3-3B82ED3AC831}"/>
              </a:ext>
            </a:extLst>
          </p:cNvPr>
          <p:cNvGrpSpPr/>
          <p:nvPr/>
        </p:nvGrpSpPr>
        <p:grpSpPr>
          <a:xfrm>
            <a:off x="1583471" y="435398"/>
            <a:ext cx="8730562" cy="5255954"/>
            <a:chOff x="1583471" y="813770"/>
            <a:chExt cx="6926800" cy="4170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56D77C-AD95-A145-A1EA-33E7798FC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74" t="13008" r="27998" b="79512"/>
            <a:stretch/>
          </p:blipFill>
          <p:spPr>
            <a:xfrm>
              <a:off x="1583471" y="813770"/>
              <a:ext cx="6926798" cy="5129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6980C8-59D0-5840-A174-DB84EFD28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76" t="13008" r="27998" b="79512"/>
            <a:stretch/>
          </p:blipFill>
          <p:spPr>
            <a:xfrm>
              <a:off x="1583473" y="4470871"/>
              <a:ext cx="6926798" cy="5129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141A2A-BD8E-584C-9B53-127E4E9FF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75" t="13008" r="27999" b="79438"/>
            <a:stretch/>
          </p:blipFill>
          <p:spPr>
            <a:xfrm>
              <a:off x="1583472" y="2351576"/>
              <a:ext cx="6926797" cy="5180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5E4C80-A947-384D-9245-1997344EB3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876" t="13007" r="27998" b="78000"/>
            <a:stretch/>
          </p:blipFill>
          <p:spPr>
            <a:xfrm>
              <a:off x="1583472" y="1513898"/>
              <a:ext cx="6926797" cy="61666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4819186" y="3527906"/>
            <a:ext cx="3934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Avenir Roman" panose="02000503020000020003" pitchFamily="2" charset="0"/>
              </a:rPr>
              <a:t>Given search queries, how does one extract the topic of “North Korea” (and any topic for that matter)?</a:t>
            </a:r>
          </a:p>
        </p:txBody>
      </p:sp>
    </p:spTree>
    <p:extLst>
      <p:ext uri="{BB962C8B-B14F-4D97-AF65-F5344CB8AC3E}">
        <p14:creationId xmlns:p14="http://schemas.microsoft.com/office/powerpoint/2010/main" val="289260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E4C80-A947-384D-9245-1997344EB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6" t="13007" r="27998" b="78000"/>
          <a:stretch/>
        </p:blipFill>
        <p:spPr>
          <a:xfrm>
            <a:off x="0" y="1288099"/>
            <a:ext cx="16114968" cy="1434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1003930" y="3007645"/>
            <a:ext cx="952743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venir Roman" panose="02000503020000020003" pitchFamily="2" charset="0"/>
              </a:rPr>
              <a:t>Parse keywords and </a:t>
            </a:r>
            <a:r>
              <a:rPr lang="en-US" sz="2400" b="1" dirty="0" err="1">
                <a:solidFill>
                  <a:srgbClr val="00B0F0"/>
                </a:solidFill>
                <a:latin typeface="Avenir Roman" panose="02000503020000020003" pitchFamily="2" charset="0"/>
              </a:rPr>
              <a:t>keyphrases</a:t>
            </a:r>
            <a:r>
              <a:rPr lang="en-US" sz="2400" b="1" dirty="0">
                <a:solidFill>
                  <a:srgbClr val="00B0F0"/>
                </a:solidFill>
                <a:latin typeface="Avenir Roman" panose="02000503020000020003" pitchFamily="2" charset="0"/>
              </a:rPr>
              <a:t> in the form of ‘</a:t>
            </a:r>
            <a:r>
              <a:rPr lang="en-US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n-grams</a:t>
            </a:r>
            <a:r>
              <a:rPr lang="en-US" sz="2400" b="1" dirty="0">
                <a:solidFill>
                  <a:srgbClr val="00B0F0"/>
                </a:solidFill>
                <a:latin typeface="Avenir Roman" panose="02000503020000020003" pitchFamily="2" charset="0"/>
              </a:rPr>
              <a:t>’!</a:t>
            </a:r>
          </a:p>
          <a:p>
            <a:endParaRPr lang="en-US" sz="2400" b="1" dirty="0">
              <a:solidFill>
                <a:srgbClr val="00B0F0"/>
              </a:solidFill>
              <a:latin typeface="Avenir Roman" panose="02000503020000020003" pitchFamily="2" charset="0"/>
            </a:endParaRPr>
          </a:p>
          <a:p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Unigrams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north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Talks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South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A31E6C-912E-2446-8DF5-0110C7AB3C82}"/>
              </a:ext>
            </a:extLst>
          </p:cNvPr>
          <p:cNvSpPr/>
          <p:nvPr/>
        </p:nvSpPr>
        <p:spPr>
          <a:xfrm>
            <a:off x="3048000" y="372187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Bi-grams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North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endParaRPr lang="en-US" sz="2000" dirty="0">
              <a:solidFill>
                <a:srgbClr val="00B0F0"/>
              </a:solidFill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Korea talks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Talks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With south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South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FCE4A-C156-DD4F-9E23-9497B046AFCD}"/>
              </a:ext>
            </a:extLst>
          </p:cNvPr>
          <p:cNvSpPr/>
          <p:nvPr/>
        </p:nvSpPr>
        <p:spPr>
          <a:xfrm>
            <a:off x="5707117" y="372187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Tri-grams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North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 talks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Korea talks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Talks with south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With south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endParaRPr lang="en-US" sz="2000" dirty="0">
              <a:solidFill>
                <a:srgbClr val="00B0F0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50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E4C80-A947-384D-9245-1997344EB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6" t="13007" r="27998" b="78000"/>
          <a:stretch/>
        </p:blipFill>
        <p:spPr>
          <a:xfrm>
            <a:off x="0" y="1288099"/>
            <a:ext cx="16114968" cy="1434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1003930" y="3007645"/>
            <a:ext cx="995310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venir Roman" panose="02000503020000020003" pitchFamily="2" charset="0"/>
              </a:rPr>
              <a:t>Converting text into n-grams is called ‘</a:t>
            </a:r>
            <a:r>
              <a:rPr lang="en-US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tokenization</a:t>
            </a:r>
            <a:r>
              <a:rPr lang="en-US" sz="2400" b="1" dirty="0">
                <a:solidFill>
                  <a:srgbClr val="00B0F0"/>
                </a:solidFill>
                <a:latin typeface="Avenir Roman" panose="02000503020000020003" pitchFamily="2" charset="0"/>
              </a:rPr>
              <a:t>’. </a:t>
            </a:r>
          </a:p>
          <a:p>
            <a:r>
              <a:rPr lang="en-US" sz="2400" b="1" dirty="0">
                <a:solidFill>
                  <a:srgbClr val="00B0F0"/>
                </a:solidFill>
                <a:latin typeface="Avenir Roman" panose="02000503020000020003" pitchFamily="2" charset="0"/>
              </a:rPr>
              <a:t>Each term is referred to as a ‘</a:t>
            </a:r>
            <a:r>
              <a:rPr lang="en-US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token</a:t>
            </a:r>
            <a:r>
              <a:rPr lang="en-US" sz="2400" b="1" dirty="0">
                <a:solidFill>
                  <a:srgbClr val="00B0F0"/>
                </a:solidFill>
                <a:latin typeface="Avenir Roman" panose="02000503020000020003" pitchFamily="2" charset="0"/>
              </a:rPr>
              <a:t>’.</a:t>
            </a:r>
          </a:p>
          <a:p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Unigrams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north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Talks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South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A31E6C-912E-2446-8DF5-0110C7AB3C82}"/>
              </a:ext>
            </a:extLst>
          </p:cNvPr>
          <p:cNvSpPr/>
          <p:nvPr/>
        </p:nvSpPr>
        <p:spPr>
          <a:xfrm>
            <a:off x="3048000" y="372187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Bi-grams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North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endParaRPr lang="en-US" sz="2000" dirty="0">
              <a:solidFill>
                <a:srgbClr val="00B0F0"/>
              </a:solidFill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Korea talks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Talks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With south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South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FCE4A-C156-DD4F-9E23-9497B046AFCD}"/>
              </a:ext>
            </a:extLst>
          </p:cNvPr>
          <p:cNvSpPr/>
          <p:nvPr/>
        </p:nvSpPr>
        <p:spPr>
          <a:xfrm>
            <a:off x="5707117" y="372187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Tri-grams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North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 talks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Korea talks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Talks with south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With south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endParaRPr lang="en-US" sz="2000" dirty="0">
              <a:solidFill>
                <a:srgbClr val="00B0F0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867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E4C80-A947-384D-9245-1997344EB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6" t="13007" r="27998" b="78000"/>
          <a:stretch/>
        </p:blipFill>
        <p:spPr>
          <a:xfrm>
            <a:off x="0" y="1288099"/>
            <a:ext cx="16114968" cy="1434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1003930" y="3007645"/>
            <a:ext cx="995310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venir Roman" panose="02000503020000020003" pitchFamily="2" charset="0"/>
              </a:rPr>
              <a:t>Each token is then counted.</a:t>
            </a:r>
          </a:p>
          <a:p>
            <a:endParaRPr lang="en-US" sz="2400" b="1" dirty="0">
              <a:solidFill>
                <a:srgbClr val="00B0F0"/>
              </a:solidFill>
              <a:latin typeface="Avenir Roman" panose="02000503020000020003" pitchFamily="2" charset="0"/>
            </a:endParaRPr>
          </a:p>
          <a:p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Unigrams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north - 1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Korea - 2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Talks - 1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With - 1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South - 1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trike="sngStrike" dirty="0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A31E6C-912E-2446-8DF5-0110C7AB3C82}"/>
              </a:ext>
            </a:extLst>
          </p:cNvPr>
          <p:cNvSpPr/>
          <p:nvPr/>
        </p:nvSpPr>
        <p:spPr>
          <a:xfrm>
            <a:off x="3048000" y="372187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Bi-grams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North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 - 1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Korea talks - 1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Talks with - 1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With south - 1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South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  - 1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FCE4A-C156-DD4F-9E23-9497B046AFCD}"/>
              </a:ext>
            </a:extLst>
          </p:cNvPr>
          <p:cNvSpPr/>
          <p:nvPr/>
        </p:nvSpPr>
        <p:spPr>
          <a:xfrm>
            <a:off x="5707117" y="372187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Tri-grams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North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 talks - 1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Korea talks with  - 1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Talks with south  - 1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With south </a:t>
            </a:r>
            <a:r>
              <a:rPr lang="en-US" sz="2000" dirty="0" err="1">
                <a:solidFill>
                  <a:srgbClr val="00B0F0"/>
                </a:solidFill>
                <a:latin typeface="Avenir Roman" panose="02000503020000020003" pitchFamily="2" charset="0"/>
              </a:rPr>
              <a:t>korea</a:t>
            </a:r>
            <a:r>
              <a:rPr lang="en-US" sz="2000" dirty="0">
                <a:solidFill>
                  <a:srgbClr val="00B0F0"/>
                </a:solidFill>
                <a:latin typeface="Avenir Roman" panose="02000503020000020003" pitchFamily="2" charset="0"/>
              </a:rPr>
              <a:t>  - 1</a:t>
            </a:r>
          </a:p>
        </p:txBody>
      </p:sp>
    </p:spTree>
    <p:extLst>
      <p:ext uri="{BB962C8B-B14F-4D97-AF65-F5344CB8AC3E}">
        <p14:creationId xmlns:p14="http://schemas.microsoft.com/office/powerpoint/2010/main" val="2357119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37937</TotalTime>
  <Words>1055</Words>
  <Application>Microsoft Macintosh PowerPoint</Application>
  <PresentationFormat>Widescreen</PresentationFormat>
  <Paragraphs>490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Avenir Book</vt:lpstr>
      <vt:lpstr>Avenir Roman</vt:lpstr>
      <vt:lpstr>Calibri</vt:lpstr>
      <vt:lpstr>Calibri Light</vt:lpstr>
      <vt:lpstr>Courier New</vt:lpstr>
      <vt:lpstr>Helvetica Neue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496</cp:revision>
  <cp:lastPrinted>2017-03-27T18:44:25Z</cp:lastPrinted>
  <dcterms:created xsi:type="dcterms:W3CDTF">2017-01-08T03:44:27Z</dcterms:created>
  <dcterms:modified xsi:type="dcterms:W3CDTF">2018-04-09T03:45:30Z</dcterms:modified>
</cp:coreProperties>
</file>